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www.nist.gov/cyberframework" TargetMode="External" Type="http://schemas.openxmlformats.org/officeDocument/2006/relationships/hyperlink"/><Relationship Id="rId4" Target="https://www.cisa.gov/shields-up" TargetMode="External" Type="http://schemas.openxmlformats.org/officeDocument/2006/relationships/hyperlink"/><Relationship Id="rId5" Target="https://www.kaspersky.com/resource-center/definitions/keylogger"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grpSp>
        <p:nvGrpSpPr>
          <p:cNvPr name="Group 9" id="9"/>
          <p:cNvGrpSpPr/>
          <p:nvPr/>
        </p:nvGrpSpPr>
        <p:grpSpPr>
          <a:xfrm rot="0">
            <a:off x="669600" y="4628880"/>
            <a:ext cx="16947900" cy="5006880"/>
            <a:chOff x="0" y="0"/>
            <a:chExt cx="22597200" cy="6675840"/>
          </a:xfrm>
        </p:grpSpPr>
        <p:sp>
          <p:nvSpPr>
            <p:cNvPr name="Freeform 10" id="10"/>
            <p:cNvSpPr/>
            <p:nvPr/>
          </p:nvSpPr>
          <p:spPr>
            <a:xfrm flipH="false" flipV="false" rot="0">
              <a:off x="0" y="0"/>
              <a:ext cx="22597238" cy="6675882"/>
            </a:xfrm>
            <a:custGeom>
              <a:avLst/>
              <a:gdLst/>
              <a:ahLst/>
              <a:cxnLst/>
              <a:rect r="r" b="b" t="t" l="l"/>
              <a:pathLst>
                <a:path h="6675882" w="22597238">
                  <a:moveTo>
                    <a:pt x="0" y="0"/>
                  </a:moveTo>
                  <a:lnTo>
                    <a:pt x="22597238" y="0"/>
                  </a:lnTo>
                  <a:lnTo>
                    <a:pt x="22597238" y="6675882"/>
                  </a:lnTo>
                  <a:lnTo>
                    <a:pt x="0" y="6675882"/>
                  </a:lnTo>
                  <a:close/>
                </a:path>
              </a:pathLst>
            </a:custGeom>
            <a:solidFill>
              <a:srgbClr val="465359"/>
            </a:solidFill>
          </p:spPr>
        </p:sp>
      </p:grpSp>
      <p:sp>
        <p:nvSpPr>
          <p:cNvPr name="TextBox 11" id="11"/>
          <p:cNvSpPr txBox="true"/>
          <p:nvPr/>
        </p:nvSpPr>
        <p:spPr>
          <a:xfrm rot="0">
            <a:off x="2129940" y="2673345"/>
            <a:ext cx="13532580" cy="1479435"/>
          </a:xfrm>
          <a:prstGeom prst="rect">
            <a:avLst/>
          </a:prstGeom>
        </p:spPr>
        <p:txBody>
          <a:bodyPr anchor="t" rtlCol="false" tIns="0" lIns="0" bIns="0" rIns="0">
            <a:spAutoFit/>
          </a:bodyPr>
          <a:lstStyle/>
          <a:p>
            <a:pPr algn="ctr">
              <a:lnSpc>
                <a:spcPts val="6480"/>
              </a:lnSpc>
            </a:pPr>
            <a:r>
              <a:rPr lang="en-US" sz="5400" spc="-1">
                <a:solidFill>
                  <a:srgbClr val="1CADE4"/>
                </a:solidFill>
                <a:latin typeface="Arial Bold"/>
              </a:rPr>
              <a:t>Key logger and security</a:t>
            </a:r>
          </a:p>
        </p:txBody>
      </p:sp>
      <p:sp>
        <p:nvSpPr>
          <p:cNvPr name="TextBox 12" id="12"/>
          <p:cNvSpPr txBox="true"/>
          <p:nvPr/>
        </p:nvSpPr>
        <p:spPr>
          <a:xfrm rot="0">
            <a:off x="-403200" y="1501890"/>
            <a:ext cx="18906660" cy="872670"/>
          </a:xfrm>
          <a:prstGeom prst="rect">
            <a:avLst/>
          </a:prstGeom>
        </p:spPr>
        <p:txBody>
          <a:bodyPr anchor="t" rtlCol="false" tIns="0" lIns="0" bIns="0" rIns="0">
            <a:spAutoFit/>
          </a:bodyPr>
          <a:lstStyle/>
          <a:p>
            <a:pPr algn="ctr">
              <a:lnSpc>
                <a:spcPts val="5759"/>
              </a:lnSpc>
            </a:pPr>
            <a:r>
              <a:rPr lang="en-US" sz="4800" spc="-1">
                <a:solidFill>
                  <a:srgbClr val="1482AC"/>
                </a:solidFill>
                <a:latin typeface="Arial Bold"/>
              </a:rPr>
              <a:t>CAPSTONE PROJECT</a:t>
            </a:r>
          </a:p>
        </p:txBody>
      </p:sp>
      <p:sp>
        <p:nvSpPr>
          <p:cNvPr name="TextBox 13" id="13"/>
          <p:cNvSpPr txBox="true"/>
          <p:nvPr/>
        </p:nvSpPr>
        <p:spPr>
          <a:xfrm rot="0">
            <a:off x="4767840" y="6858645"/>
            <a:ext cx="11786760" cy="1895475"/>
          </a:xfrm>
          <a:prstGeom prst="rect">
            <a:avLst/>
          </a:prstGeom>
        </p:spPr>
        <p:txBody>
          <a:bodyPr anchor="t" rtlCol="false" tIns="0" lIns="0" bIns="0" rIns="0">
            <a:spAutoFit/>
          </a:bodyPr>
          <a:lstStyle/>
          <a:p>
            <a:pPr algn="l">
              <a:lnSpc>
                <a:spcPts val="3600"/>
              </a:lnSpc>
            </a:pPr>
            <a:r>
              <a:rPr lang="en-US" sz="3000" spc="-1">
                <a:solidFill>
                  <a:srgbClr val="1482AC"/>
                </a:solidFill>
                <a:latin typeface="Arial Bold"/>
              </a:rPr>
              <a:t>Presented By:</a:t>
            </a:r>
          </a:p>
          <a:p>
            <a:pPr algn="l">
              <a:lnSpc>
                <a:spcPts val="3600"/>
              </a:lnSpc>
            </a:pPr>
            <a:r>
              <a:rPr lang="en-US" sz="3000" spc="-1">
                <a:solidFill>
                  <a:srgbClr val="1482AC"/>
                </a:solidFill>
                <a:latin typeface="Arial Bold"/>
              </a:rPr>
              <a:t>Sivanandham P</a:t>
            </a:r>
          </a:p>
          <a:p>
            <a:pPr algn="l">
              <a:lnSpc>
                <a:spcPts val="3600"/>
              </a:lnSpc>
            </a:pPr>
            <a:r>
              <a:rPr lang="en-US" sz="3000" spc="-1">
                <a:solidFill>
                  <a:srgbClr val="1482AC"/>
                </a:solidFill>
                <a:latin typeface="Arial Bold"/>
              </a:rPr>
              <a:t>Information Technology</a:t>
            </a:r>
          </a:p>
          <a:p>
            <a:pPr algn="l">
              <a:lnSpc>
                <a:spcPts val="3600"/>
              </a:lnSpc>
            </a:pPr>
            <a:r>
              <a:rPr lang="en-US" sz="3000" spc="-1">
                <a:solidFill>
                  <a:srgbClr val="1482AC"/>
                </a:solidFill>
                <a:latin typeface="Arial Bold"/>
              </a:rPr>
              <a:t>A.V.C College of Engineering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sp>
        <p:nvSpPr>
          <p:cNvPr name="TextBox 9" id="9"/>
          <p:cNvSpPr txBox="true"/>
          <p:nvPr/>
        </p:nvSpPr>
        <p:spPr>
          <a:xfrm rot="0">
            <a:off x="2286000" y="4109355"/>
            <a:ext cx="13764780" cy="1982025"/>
          </a:xfrm>
          <a:prstGeom prst="rect">
            <a:avLst/>
          </a:prstGeom>
        </p:spPr>
        <p:txBody>
          <a:bodyPr anchor="t" rtlCol="false" tIns="0" lIns="0" bIns="0" rIns="0">
            <a:spAutoFit/>
          </a:bodyPr>
          <a:lstStyle/>
          <a:p>
            <a:pPr algn="ctr">
              <a:lnSpc>
                <a:spcPts val="5040"/>
              </a:lnSpc>
            </a:pPr>
            <a:r>
              <a:rPr lang="en-US" sz="4200" spc="-1">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sp>
        <p:nvSpPr>
          <p:cNvPr name="TextBox 9" id="9"/>
          <p:cNvSpPr txBox="true"/>
          <p:nvPr/>
        </p:nvSpPr>
        <p:spPr>
          <a:xfrm rot="0">
            <a:off x="1365840" y="797535"/>
            <a:ext cx="15589980" cy="1982025"/>
          </a:xfrm>
          <a:prstGeom prst="rect">
            <a:avLst/>
          </a:prstGeom>
        </p:spPr>
        <p:txBody>
          <a:bodyPr anchor="t" rtlCol="false" tIns="0" lIns="0" bIns="0" rIns="0">
            <a:spAutoFit/>
          </a:bodyPr>
          <a:lstStyle/>
          <a:p>
            <a:pPr algn="l">
              <a:lnSpc>
                <a:spcPts val="5040"/>
              </a:lnSpc>
            </a:pPr>
            <a:r>
              <a:rPr lang="en-US" sz="4200" spc="-1">
                <a:solidFill>
                  <a:srgbClr val="002060"/>
                </a:solidFill>
                <a:latin typeface="Arial Bold"/>
              </a:rPr>
              <a:t>OUTLINE</a:t>
            </a:r>
          </a:p>
        </p:txBody>
      </p:sp>
      <p:sp>
        <p:nvSpPr>
          <p:cNvPr name="TextBox 10" id="10"/>
          <p:cNvSpPr txBox="true"/>
          <p:nvPr/>
        </p:nvSpPr>
        <p:spPr>
          <a:xfrm rot="0">
            <a:off x="1348560" y="2407425"/>
            <a:ext cx="16344900" cy="7833315"/>
          </a:xfrm>
          <a:prstGeom prst="rect">
            <a:avLst/>
          </a:prstGeom>
        </p:spPr>
        <p:txBody>
          <a:bodyPr anchor="t" rtlCol="false" tIns="0" lIns="0" bIns="0" rIns="0">
            <a:spAutoFit/>
          </a:bodyPr>
          <a:lstStyle/>
          <a:p>
            <a:pPr algn="l">
              <a:lnSpc>
                <a:spcPts val="3600"/>
              </a:lnSpc>
            </a:pPr>
            <a:r>
              <a:rPr lang="en-US" sz="3000" spc="-1">
                <a:solidFill>
                  <a:srgbClr val="404040"/>
                </a:solidFill>
                <a:latin typeface="Arial Bold"/>
              </a:rPr>
              <a:t>  </a:t>
            </a:r>
          </a:p>
          <a:p>
            <a:pPr algn="l" marL="543465" indent="-271732" lvl="1">
              <a:lnSpc>
                <a:spcPts val="3600"/>
              </a:lnSpc>
              <a:buFont typeface="Arial"/>
              <a:buChar char="•"/>
            </a:pPr>
            <a:r>
              <a:rPr lang="en-US" sz="3000" spc="-1">
                <a:solidFill>
                  <a:srgbClr val="404040"/>
                </a:solidFill>
                <a:latin typeface="Arial Bold"/>
              </a:rPr>
              <a:t>Problem Statement</a:t>
            </a:r>
          </a:p>
          <a:p>
            <a:pPr algn="l" marL="543465" indent="-271732" lvl="1">
              <a:lnSpc>
                <a:spcPts val="3600"/>
              </a:lnSpc>
              <a:buFont typeface="Arial"/>
              <a:buChar char="•"/>
            </a:pPr>
            <a:r>
              <a:rPr lang="en-US" sz="3000" spc="-1">
                <a:solidFill>
                  <a:srgbClr val="404040"/>
                </a:solidFill>
                <a:latin typeface="Arial Bold"/>
              </a:rPr>
              <a:t>Proposed System/Solution</a:t>
            </a:r>
          </a:p>
          <a:p>
            <a:pPr algn="l" marL="543465" indent="-271732" lvl="1">
              <a:lnSpc>
                <a:spcPts val="3600"/>
              </a:lnSpc>
              <a:buFont typeface="Arial"/>
              <a:buChar char="•"/>
            </a:pPr>
            <a:r>
              <a:rPr lang="en-US" sz="3000" spc="-1">
                <a:solidFill>
                  <a:srgbClr val="404040"/>
                </a:solidFill>
                <a:latin typeface="Arial Bold"/>
              </a:rPr>
              <a:t>System Development Approach </a:t>
            </a:r>
            <a:r>
              <a:rPr lang="en-US" sz="3000" spc="-1">
                <a:solidFill>
                  <a:srgbClr val="404040"/>
                </a:solidFill>
                <a:latin typeface="Arial"/>
              </a:rPr>
              <a:t>(Technology Used) </a:t>
            </a:r>
          </a:p>
          <a:p>
            <a:pPr algn="l" marL="543465" indent="-271732" lvl="1">
              <a:lnSpc>
                <a:spcPts val="3600"/>
              </a:lnSpc>
              <a:buFont typeface="Arial"/>
              <a:buChar char="•"/>
            </a:pPr>
            <a:r>
              <a:rPr lang="en-US" sz="3000" spc="-1">
                <a:solidFill>
                  <a:srgbClr val="404040"/>
                </a:solidFill>
                <a:latin typeface="Arial Bold"/>
              </a:rPr>
              <a:t>Algorithm &amp; Deployment  </a:t>
            </a:r>
          </a:p>
          <a:p>
            <a:pPr algn="l" marL="543465" indent="-271732" lvl="1">
              <a:lnSpc>
                <a:spcPts val="3600"/>
              </a:lnSpc>
              <a:buFont typeface="Arial"/>
              <a:buChar char="•"/>
            </a:pPr>
            <a:r>
              <a:rPr lang="en-US" sz="3000" spc="-1">
                <a:solidFill>
                  <a:srgbClr val="404040"/>
                </a:solidFill>
                <a:latin typeface="Arial Bold"/>
              </a:rPr>
              <a:t>Result (Output Image)</a:t>
            </a:r>
          </a:p>
          <a:p>
            <a:pPr algn="l" marL="543465" indent="-271732" lvl="1">
              <a:lnSpc>
                <a:spcPts val="3600"/>
              </a:lnSpc>
              <a:buFont typeface="Arial"/>
              <a:buChar char="•"/>
            </a:pPr>
            <a:r>
              <a:rPr lang="en-US" sz="3000" spc="-1">
                <a:solidFill>
                  <a:srgbClr val="404040"/>
                </a:solidFill>
                <a:latin typeface="Arial Bold"/>
              </a:rPr>
              <a:t>Conclusion</a:t>
            </a:r>
          </a:p>
          <a:p>
            <a:pPr algn="l" marL="543465" indent="-271732" lvl="1">
              <a:lnSpc>
                <a:spcPts val="3600"/>
              </a:lnSpc>
              <a:buFont typeface="Arial"/>
              <a:buChar char="•"/>
            </a:pPr>
            <a:r>
              <a:rPr lang="en-US" sz="3000" spc="-1">
                <a:solidFill>
                  <a:srgbClr val="404040"/>
                </a:solidFill>
                <a:latin typeface="Arial Bold"/>
              </a:rPr>
              <a:t>References</a:t>
            </a:r>
          </a:p>
          <a:p>
            <a:pPr algn="l" marL="543465" indent="-271732" lvl="1">
              <a:lnSpc>
                <a:spcPts val="360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sp>
        <p:nvSpPr>
          <p:cNvPr name="TextBox 9" id="9"/>
          <p:cNvSpPr txBox="true"/>
          <p:nvPr/>
        </p:nvSpPr>
        <p:spPr>
          <a:xfrm rot="0">
            <a:off x="963000" y="965370"/>
            <a:ext cx="16361100" cy="836790"/>
          </a:xfrm>
          <a:prstGeom prst="rect">
            <a:avLst/>
          </a:prstGeom>
        </p:spPr>
        <p:txBody>
          <a:bodyPr anchor="t" rtlCol="false" tIns="0" lIns="0" bIns="0" rIns="0">
            <a:spAutoFit/>
          </a:bodyPr>
          <a:lstStyle/>
          <a:p>
            <a:pPr algn="l">
              <a:lnSpc>
                <a:spcPts val="7920"/>
              </a:lnSpc>
            </a:pPr>
            <a:r>
              <a:rPr lang="en-US" sz="6600" spc="-1">
                <a:solidFill>
                  <a:srgbClr val="1CADE4"/>
                </a:solidFill>
                <a:latin typeface="Arial Bold"/>
              </a:rPr>
              <a:t>Problem Statement</a:t>
            </a:r>
          </a:p>
        </p:txBody>
      </p:sp>
      <p:sp>
        <p:nvSpPr>
          <p:cNvPr name="TextBox 10" id="10"/>
          <p:cNvSpPr txBox="true"/>
          <p:nvPr/>
        </p:nvSpPr>
        <p:spPr>
          <a:xfrm rot="0">
            <a:off x="770220" y="1902240"/>
            <a:ext cx="16361100" cy="6917760"/>
          </a:xfrm>
          <a:prstGeom prst="rect">
            <a:avLst/>
          </a:prstGeom>
        </p:spPr>
        <p:txBody>
          <a:bodyPr anchor="t" rtlCol="false" tIns="0" lIns="0" bIns="0" rIns="0">
            <a:spAutoFit/>
          </a:bodyPr>
          <a:lstStyle/>
          <a:p>
            <a:pPr algn="l">
              <a:lnSpc>
                <a:spcPts val="4320"/>
              </a:lnSpc>
            </a:pPr>
          </a:p>
          <a:p>
            <a:pPr algn="l">
              <a:lnSpc>
                <a:spcPts val="4752"/>
              </a:lnSpc>
            </a:pPr>
            <a:r>
              <a:rPr lang="en-US" sz="3600" spc="-30">
                <a:solidFill>
                  <a:srgbClr val="0E5772"/>
                </a:solidFill>
                <a:latin typeface="Zen Maru Gothic Bold"/>
              </a:rPr>
              <a:t> Project problem statement for keylogger Problem Statement</a:t>
            </a:r>
            <a:r>
              <a:rPr lang="en-US" sz="3600" spc="-30">
                <a:solidFill>
                  <a:srgbClr val="0E5772"/>
                </a:solidFill>
                <a:latin typeface="Zen Maru Gothic"/>
              </a:rPr>
              <a:t>:</a:t>
            </a:r>
          </a:p>
          <a:p>
            <a:pPr algn="l" marL="652050" indent="-326025" lvl="1">
              <a:lnSpc>
                <a:spcPts val="4752"/>
              </a:lnSpc>
              <a:buFont typeface="Arial"/>
              <a:buChar char="•"/>
            </a:pPr>
            <a:r>
              <a:rPr lang="en-US" sz="3600" spc="-30">
                <a:solidFill>
                  <a:srgbClr val="0E5772"/>
                </a:solidFill>
                <a:latin typeface="Zen Maru Gothic"/>
              </a:rPr>
              <a:t> 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they can capture sensitive information such as passwords, credit card details, and other personal data, leading to identity theft, financial loss, and privacy breaches.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sp>
        <p:nvSpPr>
          <p:cNvPr name="TextBox 9" id="9"/>
          <p:cNvSpPr txBox="true"/>
          <p:nvPr/>
        </p:nvSpPr>
        <p:spPr>
          <a:xfrm rot="0">
            <a:off x="963000" y="965370"/>
            <a:ext cx="16361100" cy="836790"/>
          </a:xfrm>
          <a:prstGeom prst="rect">
            <a:avLst/>
          </a:prstGeom>
        </p:spPr>
        <p:txBody>
          <a:bodyPr anchor="t" rtlCol="false" tIns="0" lIns="0" bIns="0" rIns="0">
            <a:spAutoFit/>
          </a:bodyPr>
          <a:lstStyle/>
          <a:p>
            <a:pPr algn="l">
              <a:lnSpc>
                <a:spcPts val="7920"/>
              </a:lnSpc>
            </a:pPr>
            <a:r>
              <a:rPr lang="en-US" sz="6600" spc="-1">
                <a:solidFill>
                  <a:srgbClr val="1CADE4"/>
                </a:solidFill>
                <a:latin typeface="Arial Bold"/>
              </a:rPr>
              <a:t>Proposed Solution</a:t>
            </a:r>
          </a:p>
        </p:txBody>
      </p:sp>
      <p:sp>
        <p:nvSpPr>
          <p:cNvPr name="TextBox 10" id="10"/>
          <p:cNvSpPr txBox="true"/>
          <p:nvPr/>
        </p:nvSpPr>
        <p:spPr>
          <a:xfrm rot="0">
            <a:off x="754020" y="1874550"/>
            <a:ext cx="17236980" cy="7480905"/>
          </a:xfrm>
          <a:prstGeom prst="rect">
            <a:avLst/>
          </a:prstGeom>
        </p:spPr>
        <p:txBody>
          <a:bodyPr anchor="t" rtlCol="false" tIns="0" lIns="0" bIns="0" rIns="0">
            <a:spAutoFit/>
          </a:bodyPr>
          <a:lstStyle/>
          <a:p>
            <a:pPr algn="l" marL="380588" indent="-190294" lvl="1">
              <a:lnSpc>
                <a:spcPts val="2772"/>
              </a:lnSpc>
              <a:buFont typeface="Arial"/>
              <a:buChar char="•"/>
            </a:pPr>
            <a:r>
              <a:rPr lang="en-US" sz="2100" spc="-18">
                <a:solidFill>
                  <a:srgbClr val="404040"/>
                </a:solidFill>
                <a:latin typeface="Zen Maru Gothic"/>
              </a:rPr>
              <a:t>Keyloggers are malicious software that can be a serious threat. Here are some proposed solutions to protect yourself from keyloggers:</a:t>
            </a:r>
          </a:p>
          <a:p>
            <a:pPr algn="l" marL="380588" indent="-190294" lvl="1">
              <a:lnSpc>
                <a:spcPts val="2772"/>
              </a:lnSpc>
              <a:buFont typeface="Arial"/>
              <a:buChar char="•"/>
            </a:pPr>
            <a:r>
              <a:rPr lang="en-US" sz="2100" spc="-18">
                <a:solidFill>
                  <a:srgbClr val="404040"/>
                </a:solidFill>
                <a:latin typeface="Zen Maru Gothic Bold"/>
              </a:rPr>
              <a:t>Prevention:</a:t>
            </a:r>
          </a:p>
          <a:p>
            <a:pPr algn="l" marL="380588" indent="-190294" lvl="1">
              <a:lnSpc>
                <a:spcPts val="2772"/>
              </a:lnSpc>
              <a:buFont typeface="Arial"/>
              <a:buChar char="•"/>
            </a:pPr>
            <a:r>
              <a:rPr lang="en-US" sz="2100" spc="-18">
                <a:solidFill>
                  <a:srgbClr val="404040"/>
                </a:solidFill>
                <a:latin typeface="Zen Maru Gothic Bold"/>
              </a:rPr>
              <a:t>Anti-virus and Anti-malware software:</a:t>
            </a:r>
            <a:r>
              <a:rPr lang="en-US" sz="2100" spc="-18">
                <a:solidFill>
                  <a:srgbClr val="404040"/>
                </a:solidFill>
                <a:latin typeface="Zen Maru Gothic"/>
              </a:rPr>
              <a:t> Install and keep up-to-date reputable antivirus and anti-malware software that can detect and remove keyloggers.</a:t>
            </a:r>
          </a:p>
          <a:p>
            <a:pPr algn="l" marL="380588" indent="-190294" lvl="1">
              <a:lnSpc>
                <a:spcPts val="2772"/>
              </a:lnSpc>
              <a:buFont typeface="Arial"/>
              <a:buChar char="•"/>
            </a:pPr>
            <a:r>
              <a:rPr lang="en-US" sz="2100" spc="-18">
                <a:solidFill>
                  <a:srgbClr val="404040"/>
                </a:solidFill>
                <a:latin typeface="Zen Maru Gothic Bold"/>
              </a:rPr>
              <a:t>Be cautious with downloads and attachments:</a:t>
            </a:r>
            <a:r>
              <a:rPr lang="en-US" sz="2100" spc="-18">
                <a:solidFill>
                  <a:srgbClr val="404040"/>
                </a:solidFill>
                <a:latin typeface="Zen Maru Gothic"/>
              </a:rPr>
              <a:t> Only download files and open attachments from trusted sources. Be wary of clicking on links in emails, even if they appear to be from someone you know..</a:t>
            </a:r>
          </a:p>
          <a:p>
            <a:pPr algn="l" marL="380588" indent="-190294" lvl="1">
              <a:lnSpc>
                <a:spcPts val="2772"/>
              </a:lnSpc>
              <a:buFont typeface="Arial"/>
              <a:buChar char="•"/>
            </a:pPr>
            <a:r>
              <a:rPr lang="en-US" sz="2100" spc="-18">
                <a:solidFill>
                  <a:srgbClr val="404040"/>
                </a:solidFill>
                <a:latin typeface="Zen Maru Gothic Bold"/>
              </a:rPr>
              <a:t>Detection:</a:t>
            </a:r>
          </a:p>
          <a:p>
            <a:pPr algn="l" marL="380588" indent="-190294" lvl="1">
              <a:lnSpc>
                <a:spcPts val="2772"/>
              </a:lnSpc>
              <a:buFont typeface="Arial"/>
              <a:buChar char="•"/>
            </a:pPr>
            <a:r>
              <a:rPr lang="en-US" sz="2100" spc="-18">
                <a:solidFill>
                  <a:srgbClr val="404040"/>
                </a:solidFill>
                <a:latin typeface="Zen Maru Gothic Bold"/>
              </a:rPr>
              <a:t>System behavior changes:</a:t>
            </a:r>
            <a:r>
              <a:rPr lang="en-US" sz="2100" spc="-18">
                <a:solidFill>
                  <a:srgbClr val="404040"/>
                </a:solidFill>
                <a:latin typeface="Zen Maru Gothic"/>
              </a:rPr>
              <a:t> Unusual slowdowns, new programs running in the background, or unexplained browser activity can be signs of a keylogger infection.</a:t>
            </a:r>
          </a:p>
          <a:p>
            <a:pPr algn="l" marL="380588" indent="-190294" lvl="1">
              <a:lnSpc>
                <a:spcPts val="2772"/>
              </a:lnSpc>
              <a:buFont typeface="Arial"/>
              <a:buChar char="•"/>
            </a:pPr>
            <a:r>
              <a:rPr lang="en-US" sz="2100" spc="-18">
                <a:solidFill>
                  <a:srgbClr val="404040"/>
                </a:solidFill>
                <a:latin typeface="Zen Maru Gothic Bold"/>
              </a:rPr>
              <a:t>Anti-keylogging software:</a:t>
            </a:r>
            <a:r>
              <a:rPr lang="en-US" sz="2100" spc="-18">
                <a:solidFill>
                  <a:srgbClr val="404040"/>
                </a:solidFill>
                <a:latin typeface="Zen Maru Gothic"/>
              </a:rPr>
              <a:t> There are specific anti-keylogging programs that can detect and block keyloggers.</a:t>
            </a:r>
          </a:p>
          <a:p>
            <a:pPr algn="l" marL="380588" indent="-190294" lvl="1">
              <a:lnSpc>
                <a:spcPts val="2772"/>
              </a:lnSpc>
              <a:buFont typeface="Arial"/>
              <a:buChar char="•"/>
            </a:pPr>
            <a:r>
              <a:rPr lang="en-US" sz="2100" spc="-18">
                <a:solidFill>
                  <a:srgbClr val="404040"/>
                </a:solidFill>
                <a:latin typeface="Zen Maru Gothic Bold"/>
              </a:rPr>
              <a:t>Regular security scans:</a:t>
            </a:r>
            <a:r>
              <a:rPr lang="en-US" sz="2100" spc="-18">
                <a:solidFill>
                  <a:srgbClr val="404040"/>
                </a:solidFill>
                <a:latin typeface="Zen Maru Gothic"/>
              </a:rPr>
              <a:t> Regularly scan your system with your antivirus and anti-malware software to detect any potential threats.</a:t>
            </a:r>
          </a:p>
          <a:p>
            <a:pPr algn="l" marL="380588" indent="-190294" lvl="1">
              <a:lnSpc>
                <a:spcPts val="2772"/>
              </a:lnSpc>
              <a:buFont typeface="Arial"/>
              <a:buChar char="•"/>
            </a:pPr>
            <a:r>
              <a:rPr lang="en-US" sz="2100" spc="-18">
                <a:solidFill>
                  <a:srgbClr val="404040"/>
                </a:solidFill>
                <a:latin typeface="Zen Maru Gothic Bold"/>
              </a:rPr>
              <a:t>Recovery:</a:t>
            </a:r>
          </a:p>
          <a:p>
            <a:pPr algn="l" marL="380588" indent="-190294" lvl="1">
              <a:lnSpc>
                <a:spcPts val="2772"/>
              </a:lnSpc>
              <a:buFont typeface="Arial"/>
              <a:buChar char="•"/>
            </a:pPr>
            <a:r>
              <a:rPr lang="en-US" sz="2100" spc="-18">
                <a:solidFill>
                  <a:srgbClr val="404040"/>
                </a:solidFill>
                <a:latin typeface="Zen Maru Gothic Bold"/>
              </a:rPr>
              <a:t>Boot into Safe Mode:</a:t>
            </a:r>
            <a:r>
              <a:rPr lang="en-US" sz="2100" spc="-18">
                <a:solidFill>
                  <a:srgbClr val="404040"/>
                </a:solidFill>
                <a:latin typeface="Zen Maru Gothic"/>
              </a:rPr>
              <a:t> If you suspect a keylogger infection, boot your computer into Safe Mode. This will only load the essential programs needed to run your system, making it easier to identify and remove the keylogger.</a:t>
            </a:r>
          </a:p>
          <a:p>
            <a:pPr algn="l" marL="380588" indent="-190294" lvl="1">
              <a:lnSpc>
                <a:spcPts val="2772"/>
              </a:lnSpc>
              <a:buFont typeface="Arial"/>
              <a:buChar char="•"/>
            </a:pPr>
            <a:r>
              <a:rPr lang="en-US" sz="2100" spc="-18">
                <a:solidFill>
                  <a:srgbClr val="404040"/>
                </a:solidFill>
                <a:latin typeface="Zen Maru Gothic Bold"/>
              </a:rPr>
              <a:t>Security software scan:</a:t>
            </a:r>
            <a:r>
              <a:rPr lang="en-US" sz="2100" spc="-18">
                <a:solidFill>
                  <a:srgbClr val="404040"/>
                </a:solidFill>
                <a:latin typeface="Zen Maru Gothic"/>
              </a:rPr>
              <a:t> Run a full scan with your antivirus and anti-malware software in Safe Mode.</a:t>
            </a:r>
          </a:p>
          <a:p>
            <a:pPr algn="l" marL="380588" indent="-190294" lvl="1">
              <a:lnSpc>
                <a:spcPts val="2772"/>
              </a:lnSpc>
              <a:buFont typeface="Arial"/>
              <a:buChar char="•"/>
            </a:pPr>
            <a:r>
              <a:rPr lang="en-US" sz="2100" spc="-18">
                <a:solidFill>
                  <a:srgbClr val="404040"/>
                </a:solidFill>
                <a:latin typeface="Zen Maru Gothic Bold"/>
              </a:rPr>
              <a:t>Change passwords:</a:t>
            </a:r>
            <a:r>
              <a:rPr lang="en-US" sz="2100" spc="-18">
                <a:solidFill>
                  <a:srgbClr val="404040"/>
                </a:solidFill>
                <a:latin typeface="Zen Maru Gothic"/>
              </a:rPr>
              <a:t> Once you've removed the keylogger, change all your passwords for online accounts, especially financial accounts and email.</a:t>
            </a:r>
          </a:p>
          <a:p>
            <a:pPr algn="l" marL="380588" indent="-190294" lvl="1">
              <a:lnSpc>
                <a:spcPts val="2772"/>
              </a:lnSpc>
              <a:buFont typeface="Arial"/>
              <a:buChar char="•"/>
            </a:pPr>
            <a:r>
              <a:rPr lang="en-US" sz="2100" spc="-18">
                <a:solidFill>
                  <a:srgbClr val="404040"/>
                </a:solidFill>
                <a:latin typeface="Zen Maru Gothic Bold"/>
              </a:rPr>
              <a:t>Additional Tips:</a:t>
            </a:r>
          </a:p>
          <a:p>
            <a:pPr algn="l" marL="380588" indent="-190294" lvl="1">
              <a:lnSpc>
                <a:spcPts val="2772"/>
              </a:lnSpc>
              <a:buFont typeface="Arial"/>
              <a:buChar char="•"/>
            </a:pPr>
            <a:r>
              <a:rPr lang="en-US" sz="2100" spc="-18">
                <a:solidFill>
                  <a:srgbClr val="404040"/>
                </a:solidFill>
                <a:latin typeface="Zen Maru Gothic Bold"/>
              </a:rPr>
              <a:t>Be mindful of public computers:</a:t>
            </a:r>
            <a:r>
              <a:rPr lang="en-US" sz="2100" spc="-18">
                <a:solidFill>
                  <a:srgbClr val="404040"/>
                </a:solidFill>
                <a:latin typeface="Zen Maru Gothic"/>
              </a:rPr>
              <a:t> Avoid entering sensitive information on public computers, as they may be infected with keyloggers.</a:t>
            </a:r>
          </a:p>
          <a:p>
            <a:pPr algn="l" marL="380588" indent="-190294" lvl="1">
              <a:lnSpc>
                <a:spcPts val="2772"/>
              </a:lnSpc>
              <a:buFont typeface="Arial"/>
              <a:buChar char="•"/>
            </a:pPr>
            <a:r>
              <a:rPr lang="en-US" sz="2100" spc="-18">
                <a:solidFill>
                  <a:srgbClr val="404040"/>
                </a:solidFill>
                <a:latin typeface="Zen Maru Gothic Bold"/>
              </a:rPr>
              <a:t>Keep your software updated:</a:t>
            </a:r>
            <a:r>
              <a:rPr lang="en-US" sz="2100" spc="-18">
                <a:solidFill>
                  <a:srgbClr val="404040"/>
                </a:solidFill>
                <a:latin typeface="Zen Maru Gothic"/>
              </a:rPr>
              <a:t> Always update your operating system, applications, and web browser to the latest versions to patch security vulnerabilities that keyloggers might exploit.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sp>
        <p:nvSpPr>
          <p:cNvPr name="TextBox 9" id="9"/>
          <p:cNvSpPr txBox="true"/>
          <p:nvPr/>
        </p:nvSpPr>
        <p:spPr>
          <a:xfrm rot="0">
            <a:off x="963000" y="905970"/>
            <a:ext cx="16361100" cy="836790"/>
          </a:xfrm>
          <a:prstGeom prst="rect">
            <a:avLst/>
          </a:prstGeom>
        </p:spPr>
        <p:txBody>
          <a:bodyPr anchor="t" rtlCol="false" tIns="0" lIns="0" bIns="0" rIns="0">
            <a:spAutoFit/>
          </a:bodyPr>
          <a:lstStyle/>
          <a:p>
            <a:pPr algn="l">
              <a:lnSpc>
                <a:spcPts val="7920"/>
              </a:lnSpc>
            </a:pPr>
            <a:r>
              <a:rPr lang="en-US" sz="6600" spc="-1">
                <a:solidFill>
                  <a:srgbClr val="1CADE4"/>
                </a:solidFill>
                <a:latin typeface="Arial Bold"/>
              </a:rPr>
              <a:t>System  Approach</a:t>
            </a:r>
          </a:p>
        </p:txBody>
      </p:sp>
      <p:sp>
        <p:nvSpPr>
          <p:cNvPr name="TextBox 10" id="10"/>
          <p:cNvSpPr txBox="true"/>
          <p:nvPr/>
        </p:nvSpPr>
        <p:spPr>
          <a:xfrm rot="0">
            <a:off x="963000" y="1834200"/>
            <a:ext cx="16361100" cy="7082460"/>
          </a:xfrm>
          <a:prstGeom prst="rect">
            <a:avLst/>
          </a:prstGeom>
        </p:spPr>
        <p:txBody>
          <a:bodyPr anchor="t" rtlCol="false" tIns="0" lIns="0" bIns="0" rIns="0">
            <a:spAutoFit/>
          </a:bodyPr>
          <a:lstStyle/>
          <a:p>
            <a:pPr algn="l">
              <a:lnSpc>
                <a:spcPts val="3240"/>
              </a:lnSpc>
            </a:pPr>
            <a:r>
              <a:rPr lang="en-US" sz="2700" spc="-23">
                <a:solidFill>
                  <a:srgbClr val="0F0F0F"/>
                </a:solidFill>
                <a:latin typeface="Zen Maru Gothic Bold"/>
              </a:rPr>
              <a:t>The "System Approach" section outlines the overall strategy and methodology for developing and implementing the rental bike prediction system. Here's a suggested structure for this section:</a:t>
            </a:r>
          </a:p>
          <a:p>
            <a:pPr algn="l" marL="489172" indent="-244586" lvl="1">
              <a:lnSpc>
                <a:spcPts val="3240"/>
              </a:lnSpc>
              <a:buFont typeface="Arial"/>
              <a:buChar char="•"/>
            </a:pPr>
            <a:r>
              <a:rPr lang="en-US" sz="2700" spc="-23">
                <a:solidFill>
                  <a:srgbClr val="0F0F0F"/>
                </a:solidFill>
                <a:latin typeface="Zen Maru Gothic Bold"/>
              </a:rPr>
              <a:t>System requirements:</a:t>
            </a:r>
            <a:r>
              <a:rPr lang="en-US" sz="2700" spc="-23">
                <a:solidFill>
                  <a:srgbClr val="404040"/>
                </a:solidFill>
                <a:latin typeface="Zen Maru Gothic Bold"/>
              </a:rPr>
              <a:t>100 МВ free disk space. Pentium II processor or higher. 512 MB RAM.</a:t>
            </a:r>
          </a:p>
          <a:p>
            <a:pPr algn="l" marL="489172" indent="-244586" lvl="1">
              <a:lnSpc>
                <a:spcPts val="3240"/>
              </a:lnSpc>
              <a:buFont typeface="Arial"/>
              <a:buChar char="•"/>
            </a:pPr>
            <a:r>
              <a:rPr lang="en-US" sz="2700" spc="-23">
                <a:solidFill>
                  <a:srgbClr val="0F0F0F"/>
                </a:solidFill>
                <a:latin typeface="Zen Maru Gothic Bold"/>
              </a:rPr>
              <a:t>Library required to build the model:</a:t>
            </a:r>
          </a:p>
          <a:p>
            <a:pPr algn="l" marL="489172" indent="-244586" lvl="1">
              <a:lnSpc>
                <a:spcPts val="3240"/>
              </a:lnSpc>
              <a:buFont typeface="Arial"/>
              <a:buChar char="•"/>
            </a:pPr>
            <a:r>
              <a:rPr lang="en-US" sz="2700" spc="-23">
                <a:solidFill>
                  <a:srgbClr val="000000"/>
                </a:solidFill>
                <a:latin typeface="Zen Maru Gothic Bold"/>
              </a:rPr>
              <a:t>pynput</a:t>
            </a:r>
          </a:p>
          <a:p>
            <a:pPr algn="l" marL="489172" indent="-244586" lvl="1">
              <a:lnSpc>
                <a:spcPts val="3240"/>
              </a:lnSpc>
              <a:buFont typeface="Arial"/>
              <a:buChar char="•"/>
            </a:pPr>
            <a:r>
              <a:rPr lang="en-US" sz="2700" spc="-23">
                <a:solidFill>
                  <a:srgbClr val="000000"/>
                </a:solidFill>
                <a:latin typeface="Zen Maru Gothic Bold"/>
              </a:rPr>
              <a:t>mSpy</a:t>
            </a:r>
            <a:r>
              <a:rPr lang="en-US" sz="2700" spc="-23">
                <a:solidFill>
                  <a:srgbClr val="000000"/>
                </a:solidFill>
                <a:latin typeface="Zen Maru Gothic"/>
              </a:rPr>
              <a:t> </a:t>
            </a:r>
          </a:p>
          <a:p>
            <a:pPr algn="l" marL="489172" indent="-244586" lvl="1">
              <a:lnSpc>
                <a:spcPts val="3240"/>
              </a:lnSpc>
              <a:buFont typeface="Arial"/>
              <a:buChar char="•"/>
            </a:pPr>
            <a:r>
              <a:rPr lang="en-US" sz="2700" spc="-23">
                <a:solidFill>
                  <a:srgbClr val="000000"/>
                </a:solidFill>
                <a:latin typeface="Zen Maru Gothic Bold"/>
              </a:rPr>
              <a:t>Tkinter</a:t>
            </a:r>
          </a:p>
          <a:p>
            <a:pPr algn="l" marL="489172" indent="-244586" lvl="1">
              <a:lnSpc>
                <a:spcPts val="3240"/>
              </a:lnSpc>
              <a:buFont typeface="Arial"/>
              <a:buChar char="•"/>
            </a:pPr>
            <a:r>
              <a:rPr lang="en-US" sz="2700" spc="-23">
                <a:solidFill>
                  <a:srgbClr val="000000"/>
                </a:solidFill>
                <a:latin typeface="Zen Maru Gothic Bold"/>
              </a:rPr>
              <a:t>jsonlib</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sp>
        <p:nvSpPr>
          <p:cNvPr name="TextBox 9" id="9"/>
          <p:cNvSpPr txBox="true"/>
          <p:nvPr/>
        </p:nvSpPr>
        <p:spPr>
          <a:xfrm rot="0">
            <a:off x="963000" y="965370"/>
            <a:ext cx="16361100" cy="836790"/>
          </a:xfrm>
          <a:prstGeom prst="rect">
            <a:avLst/>
          </a:prstGeom>
        </p:spPr>
        <p:txBody>
          <a:bodyPr anchor="t" rtlCol="false" tIns="0" lIns="0" bIns="0" rIns="0">
            <a:spAutoFit/>
          </a:bodyPr>
          <a:lstStyle/>
          <a:p>
            <a:pPr algn="l">
              <a:lnSpc>
                <a:spcPts val="7920"/>
              </a:lnSpc>
            </a:pPr>
            <a:r>
              <a:rPr lang="en-US" sz="6600" spc="-1">
                <a:solidFill>
                  <a:srgbClr val="1CADE4"/>
                </a:solidFill>
                <a:latin typeface="Arial Bold"/>
              </a:rPr>
              <a:t>Algorithm &amp; Deployment</a:t>
            </a:r>
          </a:p>
        </p:txBody>
      </p:sp>
      <p:sp>
        <p:nvSpPr>
          <p:cNvPr name="TextBox 10" id="10"/>
          <p:cNvSpPr txBox="true"/>
          <p:nvPr/>
        </p:nvSpPr>
        <p:spPr>
          <a:xfrm rot="0">
            <a:off x="963000" y="3056955"/>
            <a:ext cx="16361100" cy="7967325"/>
          </a:xfrm>
          <a:prstGeom prst="rect">
            <a:avLst/>
          </a:prstGeom>
        </p:spPr>
        <p:txBody>
          <a:bodyPr anchor="t" rtlCol="false" tIns="0" lIns="0" bIns="0" rIns="0">
            <a:spAutoFit/>
          </a:bodyPr>
          <a:lstStyle/>
          <a:p>
            <a:pPr algn="l">
              <a:lnSpc>
                <a:spcPts val="3600"/>
              </a:lnSpc>
            </a:pPr>
            <a:r>
              <a:rPr lang="en-US" sz="3000" spc="-25">
                <a:solidFill>
                  <a:srgbClr val="404040"/>
                </a:solidFill>
                <a:latin typeface="Zen Maru Gothic Bold"/>
              </a:rPr>
              <a:t> Step 1: Install the Required Library</a:t>
            </a:r>
          </a:p>
          <a:p>
            <a:pPr algn="l" marL="462026" indent="-231013" lvl="1">
              <a:lnSpc>
                <a:spcPts val="3366"/>
              </a:lnSpc>
              <a:buFont typeface="Arial"/>
              <a:buChar char="•"/>
            </a:pPr>
            <a:r>
              <a:rPr lang="en-US" sz="2550" spc="-22">
                <a:solidFill>
                  <a:srgbClr val="404040"/>
                </a:solidFill>
                <a:latin typeface="Zen Maru Gothic"/>
              </a:rPr>
              <a:t>Ensure that you have the keyboard library installed in your Python environment. Open your command prompt or terminal and execute the following command</a:t>
            </a:r>
          </a:p>
          <a:p>
            <a:pPr algn="l" marL="570738" indent="-285369" lvl="1">
              <a:lnSpc>
                <a:spcPts val="3779"/>
              </a:lnSpc>
            </a:pPr>
            <a:r>
              <a:rPr lang="en-US" sz="3150" spc="-27">
                <a:solidFill>
                  <a:srgbClr val="404040"/>
                </a:solidFill>
                <a:latin typeface="Zen Maru Gothic Bold"/>
              </a:rPr>
              <a:t>Step 2: Importing the Necessary Libraries</a:t>
            </a:r>
          </a:p>
          <a:p>
            <a:pPr algn="l" marL="462026" indent="-231013" lvl="1">
              <a:lnSpc>
                <a:spcPts val="3366"/>
              </a:lnSpc>
              <a:buFont typeface="Arial"/>
              <a:buChar char="•"/>
            </a:pPr>
            <a:r>
              <a:rPr lang="en-US" sz="2550" spc="-22">
                <a:solidFill>
                  <a:srgbClr val="404040"/>
                </a:solidFill>
                <a:latin typeface="Zen Maru Gothic"/>
              </a:rPr>
              <a:t>Begin by importing the keyboard library at the beginning of your Python script. This library will enable us to work with keyboard inputs. Insert the following line of code</a:t>
            </a:r>
          </a:p>
          <a:p>
            <a:pPr algn="l" marL="570738" indent="-285369" lvl="1">
              <a:lnSpc>
                <a:spcPts val="3779"/>
              </a:lnSpc>
            </a:pPr>
            <a:r>
              <a:rPr lang="en-US" sz="3150" spc="-27">
                <a:solidFill>
                  <a:srgbClr val="404040"/>
                </a:solidFill>
                <a:latin typeface="Zen Maru Gothic Bold"/>
              </a:rPr>
              <a:t>Step 3: Define the Log File</a:t>
            </a:r>
          </a:p>
          <a:p>
            <a:pPr algn="l" marL="462026" indent="-231013" lvl="1">
              <a:lnSpc>
                <a:spcPts val="3366"/>
              </a:lnSpc>
              <a:buFont typeface="Arial"/>
              <a:buChar char="•"/>
            </a:pPr>
            <a:r>
              <a:rPr lang="en-US" sz="2550" spc="-22">
                <a:solidFill>
                  <a:srgbClr val="404040"/>
                </a:solidFill>
                <a:latin typeface="Zen Maru Gothic"/>
              </a:rPr>
              <a:t>Specify the name and location of the log file where the keystrokes will be saved. In this example, we’ll use ‘keystrokes.txt’ as the file name. Feel free to modify it as desired. Add the following line of code</a:t>
            </a:r>
          </a:p>
          <a:p>
            <a:pPr algn="l" marL="570738" indent="-285369" lvl="1">
              <a:lnSpc>
                <a:spcPts val="3779"/>
              </a:lnSpc>
            </a:pPr>
            <a:r>
              <a:rPr lang="en-US" sz="3150" spc="-27">
                <a:solidFill>
                  <a:srgbClr val="404040"/>
                </a:solidFill>
                <a:latin typeface="Zen Maru Gothic Bold"/>
              </a:rPr>
              <a:t>Step 4: Create the Key Press Event Function</a:t>
            </a:r>
          </a:p>
          <a:p>
            <a:pPr algn="l" marL="462026" indent="-231013" lvl="1">
              <a:lnSpc>
                <a:spcPts val="3366"/>
              </a:lnSpc>
              <a:buFont typeface="Arial"/>
              <a:buChar char="•"/>
            </a:pPr>
            <a:r>
              <a:rPr lang="en-US" sz="2550" spc="-22">
                <a:solidFill>
                  <a:srgbClr val="404040"/>
                </a:solidFill>
                <a:latin typeface="Zen Maru Gothic"/>
              </a:rPr>
              <a:t>Define a function that will handle the key press events. This function will be called whenever a key is pressed.</a:t>
            </a:r>
          </a:p>
          <a:p>
            <a:pPr algn="l" marL="570738" indent="-285369" lvl="1">
              <a:lnSpc>
                <a:spcPts val="3779"/>
              </a:lnSpc>
            </a:pPr>
            <a:r>
              <a:rPr lang="en-US" sz="3150" spc="-27">
                <a:solidFill>
                  <a:srgbClr val="404040"/>
                </a:solidFill>
                <a:latin typeface="Zen Maru Gothic Bold"/>
              </a:rPr>
              <a:t>Step 5: Register the Key Press Event</a:t>
            </a:r>
          </a:p>
          <a:p>
            <a:pPr algn="l" marL="462026" indent="-231013" lvl="1">
              <a:lnSpc>
                <a:spcPts val="3366"/>
              </a:lnSpc>
              <a:buFont typeface="Arial"/>
              <a:buChar char="•"/>
            </a:pPr>
            <a:r>
              <a:rPr lang="en-US" sz="2550" spc="-22">
                <a:solidFill>
                  <a:srgbClr val="404040"/>
                </a:solidFill>
                <a:latin typeface="Zen Maru Gothic"/>
              </a:rPr>
              <a:t>Register the ‘on_key_press’ function to be called whenever a key is pressed. This will enable our code to capture the keystrokes. Add the following line:</a:t>
            </a:r>
          </a:p>
          <a:p>
            <a:pPr algn="l" marL="462026" indent="-231013" lvl="1">
              <a:lnSpc>
                <a:spcPts val="3366"/>
              </a:lnSpc>
              <a:buFont typeface="Arial"/>
              <a:buChar char="•"/>
            </a:pPr>
            <a:r>
              <a:rPr lang="en-US" sz="2550" spc="-22">
                <a:solidFill>
                  <a:srgbClr val="404040"/>
                </a:solidFill>
                <a:latin typeface="Zen Maru Gothic"/>
              </a:rPr>
              <a:t>keyboard.on_press(on_key_press)</a:t>
            </a:r>
          </a:p>
          <a:p>
            <a:pPr algn="l" marL="516382" indent="-258191" lvl="1">
              <a:lnSpc>
                <a:spcPts val="3419"/>
              </a:lnSpc>
            </a:pPr>
            <a:r>
              <a:rPr lang="en-US" sz="2850" spc="-24">
                <a:solidFill>
                  <a:srgbClr val="404040"/>
                </a:solidFill>
                <a:latin typeface="Zen Maru Gothic Bold"/>
              </a:rPr>
              <a:t>Step 6: Run the Code</a:t>
            </a:r>
          </a:p>
          <a:p>
            <a:pPr algn="l" marL="462026" indent="-231013" lvl="1">
              <a:lnSpc>
                <a:spcPts val="3366"/>
              </a:lnSpc>
              <a:buFont typeface="Arial"/>
              <a:buChar char="•"/>
            </a:pPr>
            <a:r>
              <a:rPr lang="en-US" sz="2550" spc="-22">
                <a:solidFill>
                  <a:srgbClr val="404040"/>
                </a:solidFill>
                <a:latin typeface="Zen Maru Gothic"/>
              </a:rPr>
              <a:t>Save your Python script with a ‘.py’ extension (e.g., ‘keylogger.py’). Open your command prompt or terminal, navigate to the directory where the script is located, and execute the command:</a:t>
            </a:r>
          </a:p>
          <a:p>
            <a:pPr algn="l" marL="462026" indent="-231013" lvl="1">
              <a:lnSpc>
                <a:spcPts val="3366"/>
              </a:lnSpc>
            </a:pPr>
          </a:p>
          <a:p>
            <a:pPr algn="l" marL="462026" indent="-231013" lvl="1">
              <a:lnSpc>
                <a:spcPts val="3366"/>
              </a:lnSpc>
            </a:pPr>
          </a:p>
          <a:p>
            <a:pPr algn="l" marL="462026" indent="-231013" lvl="1">
              <a:lnSpc>
                <a:spcPts val="3366"/>
              </a:lnSpc>
            </a:pPr>
          </a:p>
          <a:p>
            <a:pPr algn="l" marL="462026" indent="-231013" lvl="1">
              <a:lnSpc>
                <a:spcPts val="3366"/>
              </a:lnSpc>
            </a:pPr>
          </a:p>
          <a:p>
            <a:pPr algn="l" marL="462026" indent="-231013" lvl="1">
              <a:lnSpc>
                <a:spcPts val="306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sp>
        <p:nvSpPr>
          <p:cNvPr name="TextBox 9" id="9"/>
          <p:cNvSpPr txBox="true"/>
          <p:nvPr/>
        </p:nvSpPr>
        <p:spPr>
          <a:xfrm rot="0">
            <a:off x="963000" y="965370"/>
            <a:ext cx="16361100" cy="836790"/>
          </a:xfrm>
          <a:prstGeom prst="rect">
            <a:avLst/>
          </a:prstGeom>
        </p:spPr>
        <p:txBody>
          <a:bodyPr anchor="t" rtlCol="false" tIns="0" lIns="0" bIns="0" rIns="0">
            <a:spAutoFit/>
          </a:bodyPr>
          <a:lstStyle/>
          <a:p>
            <a:pPr algn="l">
              <a:lnSpc>
                <a:spcPts val="7920"/>
              </a:lnSpc>
            </a:pPr>
            <a:r>
              <a:rPr lang="en-US" sz="6600" spc="-1">
                <a:solidFill>
                  <a:srgbClr val="1CADE4"/>
                </a:solidFill>
                <a:latin typeface="Arial Bold"/>
              </a:rPr>
              <a:t>Result</a:t>
            </a:r>
          </a:p>
        </p:txBody>
      </p:sp>
      <p:sp>
        <p:nvSpPr>
          <p:cNvPr name="Freeform 10" id="10"/>
          <p:cNvSpPr/>
          <p:nvPr/>
        </p:nvSpPr>
        <p:spPr>
          <a:xfrm flipH="false" flipV="false" rot="0">
            <a:off x="2471738" y="2672564"/>
            <a:ext cx="4304576" cy="4824714"/>
          </a:xfrm>
          <a:custGeom>
            <a:avLst/>
            <a:gdLst/>
            <a:ahLst/>
            <a:cxnLst/>
            <a:rect r="r" b="b" t="t" l="l"/>
            <a:pathLst>
              <a:path h="4824714" w="4304576">
                <a:moveTo>
                  <a:pt x="0" y="0"/>
                </a:moveTo>
                <a:lnTo>
                  <a:pt x="4304575" y="0"/>
                </a:lnTo>
                <a:lnTo>
                  <a:pt x="4304575" y="4824713"/>
                </a:lnTo>
                <a:lnTo>
                  <a:pt x="0" y="4824713"/>
                </a:lnTo>
                <a:lnTo>
                  <a:pt x="0" y="0"/>
                </a:lnTo>
                <a:close/>
              </a:path>
            </a:pathLst>
          </a:custGeom>
          <a:blipFill>
            <a:blip r:embed="rId3"/>
            <a:stretch>
              <a:fillRect l="-2475" t="0" r="0" b="0"/>
            </a:stretch>
          </a:blipFill>
        </p:spPr>
      </p:sp>
      <p:sp>
        <p:nvSpPr>
          <p:cNvPr name="Freeform 11" id="11"/>
          <p:cNvSpPr/>
          <p:nvPr/>
        </p:nvSpPr>
        <p:spPr>
          <a:xfrm flipH="false" flipV="false" rot="0">
            <a:off x="10346340" y="2546660"/>
            <a:ext cx="5054568" cy="4950618"/>
          </a:xfrm>
          <a:custGeom>
            <a:avLst/>
            <a:gdLst/>
            <a:ahLst/>
            <a:cxnLst/>
            <a:rect r="r" b="b" t="t" l="l"/>
            <a:pathLst>
              <a:path h="4950618" w="5054568">
                <a:moveTo>
                  <a:pt x="0" y="0"/>
                </a:moveTo>
                <a:lnTo>
                  <a:pt x="5054568" y="0"/>
                </a:lnTo>
                <a:lnTo>
                  <a:pt x="5054568" y="4950617"/>
                </a:lnTo>
                <a:lnTo>
                  <a:pt x="0" y="4950617"/>
                </a:lnTo>
                <a:lnTo>
                  <a:pt x="0" y="0"/>
                </a:lnTo>
                <a:close/>
              </a:path>
            </a:pathLst>
          </a:custGeom>
          <a:blipFill>
            <a:blip r:embed="rId4"/>
            <a:stretch>
              <a:fillRect l="-18487" t="-16480" r="-328292" b="-139104"/>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sp>
        <p:nvSpPr>
          <p:cNvPr name="TextBox 9" id="9"/>
          <p:cNvSpPr txBox="true"/>
          <p:nvPr/>
        </p:nvSpPr>
        <p:spPr>
          <a:xfrm rot="0">
            <a:off x="963000" y="965370"/>
            <a:ext cx="16361100" cy="836790"/>
          </a:xfrm>
          <a:prstGeom prst="rect">
            <a:avLst/>
          </a:prstGeom>
        </p:spPr>
        <p:txBody>
          <a:bodyPr anchor="t" rtlCol="false" tIns="0" lIns="0" bIns="0" rIns="0">
            <a:spAutoFit/>
          </a:bodyPr>
          <a:lstStyle/>
          <a:p>
            <a:pPr algn="l">
              <a:lnSpc>
                <a:spcPts val="7920"/>
              </a:lnSpc>
            </a:pPr>
            <a:r>
              <a:rPr lang="en-US" sz="6600" spc="-1">
                <a:solidFill>
                  <a:srgbClr val="1CADE4"/>
                </a:solidFill>
                <a:latin typeface="Arial Bold"/>
              </a:rPr>
              <a:t>Conclusion</a:t>
            </a:r>
          </a:p>
        </p:txBody>
      </p:sp>
      <p:sp>
        <p:nvSpPr>
          <p:cNvPr name="TextBox 10" id="10"/>
          <p:cNvSpPr txBox="true"/>
          <p:nvPr/>
        </p:nvSpPr>
        <p:spPr>
          <a:xfrm rot="0">
            <a:off x="963000" y="1989375"/>
            <a:ext cx="16361100" cy="6927285"/>
          </a:xfrm>
          <a:prstGeom prst="rect">
            <a:avLst/>
          </a:prstGeom>
        </p:spPr>
        <p:txBody>
          <a:bodyPr anchor="t" rtlCol="false" tIns="0" lIns="0" bIns="0" rIns="0">
            <a:spAutoFit/>
          </a:bodyPr>
          <a:lstStyle/>
          <a:p>
            <a:pPr algn="l" marL="543465" indent="-271732" lvl="1">
              <a:lnSpc>
                <a:spcPts val="3600"/>
              </a:lnSpc>
              <a:buFont typeface="Arial"/>
              <a:buChar char="•"/>
            </a:pPr>
            <a:r>
              <a:rPr lang="en-US" sz="3000" spc="-25">
                <a:solidFill>
                  <a:srgbClr val="404040"/>
                </a:solidFill>
                <a:latin typeface="Zen Maru Gothic"/>
              </a:rPr>
              <a:t>In conclusion, keyloggers pose a serious threat to your online security. However, by implementing a layered approach that combines preventative measures, detection techniques, and a recovery plan, you can significantly reduce your risk. Remember, vigilance is key. Stay informed about the latest cybersecurity threats and maintain good security hygiene by keeping your software updated, using strong passwords, and practicing caution when online. If you suspect a keylogger infection, don't hesitate to seek help from a professional. By taking proactive steps, you can safeguard your sensitive information and navigate the digital world with greater confidence.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600" y="685800"/>
            <a:ext cx="5554440" cy="142020"/>
            <a:chOff x="0" y="0"/>
            <a:chExt cx="7405920" cy="189360"/>
          </a:xfrm>
        </p:grpSpPr>
        <p:sp>
          <p:nvSpPr>
            <p:cNvPr name="Freeform 3" id="3"/>
            <p:cNvSpPr/>
            <p:nvPr/>
          </p:nvSpPr>
          <p:spPr>
            <a:xfrm flipH="false" flipV="false" rot="0">
              <a:off x="0" y="0"/>
              <a:ext cx="7405878" cy="189357"/>
            </a:xfrm>
            <a:custGeom>
              <a:avLst/>
              <a:gdLst/>
              <a:ahLst/>
              <a:cxnLst/>
              <a:rect r="r" b="b" t="t" l="l"/>
              <a:pathLst>
                <a:path h="189357" w="7405878">
                  <a:moveTo>
                    <a:pt x="0" y="0"/>
                  </a:moveTo>
                  <a:lnTo>
                    <a:pt x="7405878" y="0"/>
                  </a:lnTo>
                  <a:lnTo>
                    <a:pt x="7405878" y="189357"/>
                  </a:lnTo>
                  <a:lnTo>
                    <a:pt x="0" y="189357"/>
                  </a:lnTo>
                  <a:close/>
                </a:path>
              </a:pathLst>
            </a:custGeom>
            <a:solidFill>
              <a:srgbClr val="465359"/>
            </a:solidFill>
          </p:spPr>
        </p:sp>
      </p:grpSp>
      <p:grpSp>
        <p:nvGrpSpPr>
          <p:cNvPr name="Group 4" id="4"/>
          <p:cNvGrpSpPr/>
          <p:nvPr/>
        </p:nvGrpSpPr>
        <p:grpSpPr>
          <a:xfrm rot="0">
            <a:off x="12063060" y="680400"/>
            <a:ext cx="5554440" cy="147420"/>
            <a:chOff x="0" y="0"/>
            <a:chExt cx="7405920" cy="196560"/>
          </a:xfrm>
        </p:grpSpPr>
        <p:sp>
          <p:nvSpPr>
            <p:cNvPr name="Freeform 5" id="5"/>
            <p:cNvSpPr/>
            <p:nvPr/>
          </p:nvSpPr>
          <p:spPr>
            <a:xfrm flipH="false" flipV="false" rot="0">
              <a:off x="0" y="0"/>
              <a:ext cx="7405878" cy="196596"/>
            </a:xfrm>
            <a:custGeom>
              <a:avLst/>
              <a:gdLst/>
              <a:ahLst/>
              <a:cxnLst/>
              <a:rect r="r" b="b" t="t" l="l"/>
              <a:pathLst>
                <a:path h="196596" w="7405878">
                  <a:moveTo>
                    <a:pt x="0" y="0"/>
                  </a:moveTo>
                  <a:lnTo>
                    <a:pt x="7405878" y="0"/>
                  </a:lnTo>
                  <a:lnTo>
                    <a:pt x="7405878" y="196596"/>
                  </a:lnTo>
                  <a:lnTo>
                    <a:pt x="0" y="196596"/>
                  </a:lnTo>
                  <a:close/>
                </a:path>
              </a:pathLst>
            </a:custGeom>
            <a:solidFill>
              <a:srgbClr val="969FA7"/>
            </a:solidFill>
          </p:spPr>
        </p:sp>
      </p:grpSp>
      <p:grpSp>
        <p:nvGrpSpPr>
          <p:cNvPr name="Group 6" id="6"/>
          <p:cNvGrpSpPr/>
          <p:nvPr/>
        </p:nvGrpSpPr>
        <p:grpSpPr>
          <a:xfrm rot="0">
            <a:off x="6362820" y="685800"/>
            <a:ext cx="5554440" cy="136620"/>
            <a:chOff x="0" y="0"/>
            <a:chExt cx="7405920" cy="182160"/>
          </a:xfrm>
        </p:grpSpPr>
        <p:sp>
          <p:nvSpPr>
            <p:cNvPr name="Freeform 7" id="7"/>
            <p:cNvSpPr/>
            <p:nvPr/>
          </p:nvSpPr>
          <p:spPr>
            <a:xfrm flipH="false" flipV="false" rot="0">
              <a:off x="0" y="0"/>
              <a:ext cx="7405878" cy="182118"/>
            </a:xfrm>
            <a:custGeom>
              <a:avLst/>
              <a:gdLst/>
              <a:ahLst/>
              <a:cxnLst/>
              <a:rect r="r" b="b" t="t" l="l"/>
              <a:pathLst>
                <a:path h="182118" w="7405878">
                  <a:moveTo>
                    <a:pt x="0" y="0"/>
                  </a:moveTo>
                  <a:lnTo>
                    <a:pt x="7405878" y="0"/>
                  </a:lnTo>
                  <a:lnTo>
                    <a:pt x="7405878" y="182118"/>
                  </a:lnTo>
                  <a:lnTo>
                    <a:pt x="0" y="182118"/>
                  </a:lnTo>
                  <a:close/>
                </a:path>
              </a:pathLst>
            </a:custGeom>
            <a:solidFill>
              <a:srgbClr val="4F81BD"/>
            </a:solidFill>
          </p:spPr>
        </p:sp>
      </p:grpSp>
      <p:sp>
        <p:nvSpPr>
          <p:cNvPr name="Freeform 8" id="8"/>
          <p:cNvSpPr/>
          <p:nvPr/>
        </p:nvSpPr>
        <p:spPr>
          <a:xfrm flipH="false" flipV="false" rot="0">
            <a:off x="15727500" y="9656820"/>
            <a:ext cx="1688040" cy="547020"/>
          </a:xfrm>
          <a:custGeom>
            <a:avLst/>
            <a:gdLst/>
            <a:ahLst/>
            <a:cxnLst/>
            <a:rect r="r" b="b" t="t" l="l"/>
            <a:pathLst>
              <a:path h="547020" w="1688040">
                <a:moveTo>
                  <a:pt x="0" y="0"/>
                </a:moveTo>
                <a:lnTo>
                  <a:pt x="1688040" y="0"/>
                </a:lnTo>
                <a:lnTo>
                  <a:pt x="1688040" y="547020"/>
                </a:lnTo>
                <a:lnTo>
                  <a:pt x="0" y="547020"/>
                </a:lnTo>
                <a:lnTo>
                  <a:pt x="0" y="0"/>
                </a:lnTo>
                <a:close/>
              </a:path>
            </a:pathLst>
          </a:custGeom>
          <a:blipFill>
            <a:blip r:embed="rId2"/>
            <a:stretch>
              <a:fillRect l="0" t="-183" r="0" b="-183"/>
            </a:stretch>
          </a:blipFill>
        </p:spPr>
      </p:sp>
      <p:sp>
        <p:nvSpPr>
          <p:cNvPr name="TextBox 9" id="9"/>
          <p:cNvSpPr txBox="true"/>
          <p:nvPr/>
        </p:nvSpPr>
        <p:spPr>
          <a:xfrm rot="0">
            <a:off x="963000" y="965370"/>
            <a:ext cx="16361100" cy="836790"/>
          </a:xfrm>
          <a:prstGeom prst="rect">
            <a:avLst/>
          </a:prstGeom>
        </p:spPr>
        <p:txBody>
          <a:bodyPr anchor="t" rtlCol="false" tIns="0" lIns="0" bIns="0" rIns="0">
            <a:spAutoFit/>
          </a:bodyPr>
          <a:lstStyle/>
          <a:p>
            <a:pPr algn="l">
              <a:lnSpc>
                <a:spcPts val="7920"/>
              </a:lnSpc>
            </a:pPr>
            <a:r>
              <a:rPr lang="en-US" sz="6600" spc="-1">
                <a:solidFill>
                  <a:srgbClr val="1CADE4"/>
                </a:solidFill>
                <a:latin typeface="Arial Bold"/>
              </a:rPr>
              <a:t>References</a:t>
            </a:r>
          </a:p>
        </p:txBody>
      </p:sp>
      <p:sp>
        <p:nvSpPr>
          <p:cNvPr name="TextBox 10" id="10"/>
          <p:cNvSpPr txBox="true"/>
          <p:nvPr/>
        </p:nvSpPr>
        <p:spPr>
          <a:xfrm rot="0">
            <a:off x="963000" y="1960800"/>
            <a:ext cx="16361100" cy="6955860"/>
          </a:xfrm>
          <a:prstGeom prst="rect">
            <a:avLst/>
          </a:prstGeom>
        </p:spPr>
        <p:txBody>
          <a:bodyPr anchor="t" rtlCol="false" tIns="0" lIns="0" bIns="0" rIns="0">
            <a:spAutoFit/>
          </a:bodyPr>
          <a:lstStyle/>
          <a:p>
            <a:pPr algn="l" marL="652050" indent="-326025" lvl="1">
              <a:lnSpc>
                <a:spcPts val="4752"/>
              </a:lnSpc>
              <a:buFont typeface="Arial"/>
              <a:buChar char="•"/>
            </a:pPr>
            <a:r>
              <a:rPr lang="en-US" sz="3600" spc="-30">
                <a:solidFill>
                  <a:srgbClr val="404040"/>
                </a:solidFill>
                <a:latin typeface="Zen Maru Gothic"/>
              </a:rPr>
              <a:t> Here are some general references on online security that you can consult for more details:</a:t>
            </a:r>
          </a:p>
          <a:p>
            <a:pPr algn="l" marL="652050" indent="-326025" lvl="1">
              <a:lnSpc>
                <a:spcPts val="4752"/>
              </a:lnSpc>
              <a:buFont typeface="Arial"/>
              <a:buChar char="•"/>
            </a:pPr>
            <a:r>
              <a:rPr lang="en-US" sz="3600" spc="-30">
                <a:solidFill>
                  <a:srgbClr val="404040"/>
                </a:solidFill>
                <a:latin typeface="Zen Maru Gothic"/>
              </a:rPr>
              <a:t>National Institute of Standards and Technology (NIST) Cybersecurity Framework: </a:t>
            </a:r>
            <a:r>
              <a:rPr lang="en-US" sz="3600" spc="-30" u="sng">
                <a:solidFill>
                  <a:srgbClr val="0000FF"/>
                </a:solidFill>
                <a:latin typeface="Zen Maru Gothic"/>
                <a:hlinkClick r:id="rId3" tooltip="https://www.nist.gov/cyberframework"/>
              </a:rPr>
              <a:t>https://www.nist.gov/cyberframework</a:t>
            </a:r>
          </a:p>
          <a:p>
            <a:pPr algn="l" marL="652050" indent="-326025" lvl="1">
              <a:lnSpc>
                <a:spcPts val="4752"/>
              </a:lnSpc>
              <a:buFont typeface="Arial"/>
              <a:buChar char="•"/>
            </a:pPr>
            <a:r>
              <a:rPr lang="en-US" sz="3600" spc="-30">
                <a:solidFill>
                  <a:srgbClr val="404040"/>
                </a:solidFill>
                <a:latin typeface="Zen Maru Gothic"/>
              </a:rPr>
              <a:t>Cybersecurity &amp; Infrastructure Security Agency (CISA) Shields Up program: </a:t>
            </a:r>
            <a:r>
              <a:rPr lang="en-US" sz="3600" spc="-30" u="sng">
                <a:solidFill>
                  <a:srgbClr val="0000FF"/>
                </a:solidFill>
                <a:latin typeface="Zen Maru Gothic"/>
                <a:hlinkClick r:id="rId4" tooltip="https://www.cisa.gov/shields-up"/>
              </a:rPr>
              <a:t>https://www.cisa.gov/shields-up</a:t>
            </a:r>
          </a:p>
          <a:p>
            <a:pPr algn="l" marL="652050" indent="-326025" lvl="1">
              <a:lnSpc>
                <a:spcPts val="4752"/>
              </a:lnSpc>
              <a:buFont typeface="Arial"/>
              <a:buChar char="•"/>
            </a:pPr>
            <a:r>
              <a:rPr lang="en-US" sz="3600" spc="-30">
                <a:solidFill>
                  <a:srgbClr val="404040"/>
                </a:solidFill>
                <a:latin typeface="Zen Maru Gothic"/>
              </a:rPr>
              <a:t>Kaspersky Lab - What is Keystroke Logging and Keyloggers?: </a:t>
            </a:r>
            <a:r>
              <a:rPr lang="en-US" sz="3600" spc="-30" u="sng">
                <a:solidFill>
                  <a:srgbClr val="0000FF"/>
                </a:solidFill>
                <a:latin typeface="Zen Maru Gothic"/>
                <a:hlinkClick r:id="rId5" tooltip="https://www.kaspersky.com/resource-center/definitions/keylogger"/>
              </a:rPr>
              <a:t>https://www.kaspersky.com/resource-center/definitions/keylogger</a:t>
            </a:r>
          </a:p>
          <a:p>
            <a:pPr algn="l" marL="652050" indent="-326025" lvl="1">
              <a:lnSpc>
                <a:spcPts val="432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DAGDbB0TQm4</dc:identifier>
  <dcterms:modified xsi:type="dcterms:W3CDTF">2011-08-01T06:04:30Z</dcterms:modified>
  <cp:revision>1</cp:revision>
  <dc:title>AB.pptx</dc:title>
</cp:coreProperties>
</file>

<file path=docProps/thumbnail.jpeg>
</file>